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90" r:id="rId2"/>
    <p:sldId id="271" r:id="rId3"/>
    <p:sldId id="268" r:id="rId4"/>
    <p:sldId id="269" r:id="rId5"/>
    <p:sldId id="266" r:id="rId6"/>
    <p:sldId id="276" r:id="rId7"/>
    <p:sldId id="257" r:id="rId8"/>
    <p:sldId id="272" r:id="rId9"/>
    <p:sldId id="291" r:id="rId10"/>
    <p:sldId id="260" r:id="rId11"/>
    <p:sldId id="261" r:id="rId12"/>
    <p:sldId id="273" r:id="rId13"/>
    <p:sldId id="275" r:id="rId14"/>
    <p:sldId id="295" r:id="rId15"/>
    <p:sldId id="262" r:id="rId16"/>
    <p:sldId id="263" r:id="rId17"/>
    <p:sldId id="292" r:id="rId18"/>
    <p:sldId id="284" r:id="rId19"/>
    <p:sldId id="294" r:id="rId20"/>
    <p:sldId id="285" r:id="rId21"/>
    <p:sldId id="286" r:id="rId22"/>
    <p:sldId id="287" r:id="rId23"/>
    <p:sldId id="293" r:id="rId24"/>
    <p:sldId id="289" r:id="rId25"/>
    <p:sldId id="296" r:id="rId26"/>
    <p:sldId id="280" r:id="rId27"/>
    <p:sldId id="259" r:id="rId28"/>
    <p:sldId id="282" r:id="rId29"/>
    <p:sldId id="277" r:id="rId30"/>
    <p:sldId id="279" r:id="rId31"/>
    <p:sldId id="283" r:id="rId32"/>
    <p:sldId id="29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008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40544" autoAdjust="0"/>
    <p:restoredTop sz="94660"/>
  </p:normalViewPr>
  <p:slideViewPr>
    <p:cSldViewPr>
      <p:cViewPr>
        <p:scale>
          <a:sx n="80" d="100"/>
          <a:sy n="80" d="100"/>
        </p:scale>
        <p:origin x="-1062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Managed Colonies in US</a:t>
            </a:r>
            <a:endParaRPr lang="en-US" dirty="0"/>
          </a:p>
        </c:rich>
      </c:tx>
      <c:layout>
        <c:manualLayout>
          <c:xMode val="edge"/>
          <c:yMode val="edge"/>
          <c:x val="0.34054342120278447"/>
          <c:y val="2.79069767441860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921134314732431"/>
          <c:y val="0.13105237136055667"/>
          <c:w val="0.8294620432061377"/>
          <c:h val="0.7540020142830992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marker>
            <c:symbol val="none"/>
          </c:marker>
          <c:cat>
            <c:numRef>
              <c:f>Sheet1!$A$2:$A$74</c:f>
              <c:numCache>
                <c:formatCode>General</c:formatCode>
                <c:ptCount val="73"/>
                <c:pt idx="0">
                  <c:v>1944</c:v>
                </c:pt>
                <c:pt idx="1">
                  <c:v>1945</c:v>
                </c:pt>
                <c:pt idx="2">
                  <c:v>1946</c:v>
                </c:pt>
                <c:pt idx="3">
                  <c:v>1947</c:v>
                </c:pt>
                <c:pt idx="4">
                  <c:v>1948</c:v>
                </c:pt>
                <c:pt idx="5">
                  <c:v>1949</c:v>
                </c:pt>
                <c:pt idx="6">
                  <c:v>1950</c:v>
                </c:pt>
                <c:pt idx="7">
                  <c:v>1951</c:v>
                </c:pt>
                <c:pt idx="8">
                  <c:v>1952</c:v>
                </c:pt>
                <c:pt idx="9">
                  <c:v>1953</c:v>
                </c:pt>
                <c:pt idx="10">
                  <c:v>1954</c:v>
                </c:pt>
                <c:pt idx="11">
                  <c:v>1955</c:v>
                </c:pt>
                <c:pt idx="12">
                  <c:v>1956</c:v>
                </c:pt>
                <c:pt idx="13">
                  <c:v>1957</c:v>
                </c:pt>
                <c:pt idx="14">
                  <c:v>1958</c:v>
                </c:pt>
                <c:pt idx="15">
                  <c:v>1959</c:v>
                </c:pt>
                <c:pt idx="16">
                  <c:v>1960</c:v>
                </c:pt>
                <c:pt idx="17">
                  <c:v>1961</c:v>
                </c:pt>
                <c:pt idx="18">
                  <c:v>1962</c:v>
                </c:pt>
                <c:pt idx="19">
                  <c:v>1963</c:v>
                </c:pt>
                <c:pt idx="20">
                  <c:v>1964</c:v>
                </c:pt>
                <c:pt idx="21">
                  <c:v>1965</c:v>
                </c:pt>
                <c:pt idx="22">
                  <c:v>1966</c:v>
                </c:pt>
                <c:pt idx="23">
                  <c:v>1967</c:v>
                </c:pt>
                <c:pt idx="24">
                  <c:v>1968</c:v>
                </c:pt>
                <c:pt idx="25">
                  <c:v>1969</c:v>
                </c:pt>
                <c:pt idx="26">
                  <c:v>1970</c:v>
                </c:pt>
                <c:pt idx="27">
                  <c:v>1971</c:v>
                </c:pt>
                <c:pt idx="28">
                  <c:v>1972</c:v>
                </c:pt>
                <c:pt idx="29">
                  <c:v>1973</c:v>
                </c:pt>
                <c:pt idx="30">
                  <c:v>1974</c:v>
                </c:pt>
                <c:pt idx="31">
                  <c:v>1975</c:v>
                </c:pt>
                <c:pt idx="32">
                  <c:v>1976</c:v>
                </c:pt>
                <c:pt idx="33">
                  <c:v>1977</c:v>
                </c:pt>
                <c:pt idx="34">
                  <c:v>1978</c:v>
                </c:pt>
                <c:pt idx="35">
                  <c:v>1979</c:v>
                </c:pt>
                <c:pt idx="36">
                  <c:v>1980</c:v>
                </c:pt>
                <c:pt idx="37">
                  <c:v>1981</c:v>
                </c:pt>
                <c:pt idx="38">
                  <c:v>1982</c:v>
                </c:pt>
                <c:pt idx="39">
                  <c:v>1983</c:v>
                </c:pt>
                <c:pt idx="40">
                  <c:v>1984</c:v>
                </c:pt>
                <c:pt idx="41">
                  <c:v>1985</c:v>
                </c:pt>
                <c:pt idx="42">
                  <c:v>1986</c:v>
                </c:pt>
                <c:pt idx="43">
                  <c:v>1987</c:v>
                </c:pt>
                <c:pt idx="44">
                  <c:v>1988</c:v>
                </c:pt>
                <c:pt idx="45">
                  <c:v>1989</c:v>
                </c:pt>
                <c:pt idx="46">
                  <c:v>1990</c:v>
                </c:pt>
                <c:pt idx="47">
                  <c:v>1991</c:v>
                </c:pt>
                <c:pt idx="48">
                  <c:v>1992</c:v>
                </c:pt>
                <c:pt idx="49">
                  <c:v>1993</c:v>
                </c:pt>
                <c:pt idx="50">
                  <c:v>1994</c:v>
                </c:pt>
                <c:pt idx="51">
                  <c:v>1995</c:v>
                </c:pt>
                <c:pt idx="52">
                  <c:v>1996</c:v>
                </c:pt>
                <c:pt idx="53">
                  <c:v>1997</c:v>
                </c:pt>
                <c:pt idx="54">
                  <c:v>1998</c:v>
                </c:pt>
                <c:pt idx="55">
                  <c:v>1999</c:v>
                </c:pt>
                <c:pt idx="56">
                  <c:v>2000</c:v>
                </c:pt>
                <c:pt idx="57">
                  <c:v>2001</c:v>
                </c:pt>
                <c:pt idx="58">
                  <c:v>2002</c:v>
                </c:pt>
                <c:pt idx="59">
                  <c:v>2003</c:v>
                </c:pt>
                <c:pt idx="60">
                  <c:v>2004</c:v>
                </c:pt>
                <c:pt idx="61">
                  <c:v>2005</c:v>
                </c:pt>
                <c:pt idx="62">
                  <c:v>2006</c:v>
                </c:pt>
                <c:pt idx="63">
                  <c:v>2007</c:v>
                </c:pt>
                <c:pt idx="64">
                  <c:v>2008</c:v>
                </c:pt>
                <c:pt idx="65">
                  <c:v>2009</c:v>
                </c:pt>
                <c:pt idx="66">
                  <c:v>2010</c:v>
                </c:pt>
                <c:pt idx="67">
                  <c:v>2011</c:v>
                </c:pt>
                <c:pt idx="68">
                  <c:v>2012</c:v>
                </c:pt>
                <c:pt idx="69">
                  <c:v>2013</c:v>
                </c:pt>
                <c:pt idx="70">
                  <c:v>2014</c:v>
                </c:pt>
                <c:pt idx="71">
                  <c:v>2015</c:v>
                </c:pt>
                <c:pt idx="72">
                  <c:v>2016</c:v>
                </c:pt>
              </c:numCache>
            </c:numRef>
          </c:cat>
          <c:val>
            <c:numRef>
              <c:f>Sheet1!$B$2:$B$74</c:f>
              <c:numCache>
                <c:formatCode>#,##0</c:formatCode>
                <c:ptCount val="73"/>
                <c:pt idx="0">
                  <c:v>5217000</c:v>
                </c:pt>
                <c:pt idx="1">
                  <c:v>5460000</c:v>
                </c:pt>
                <c:pt idx="2">
                  <c:v>5787000</c:v>
                </c:pt>
                <c:pt idx="3">
                  <c:v>5916000</c:v>
                </c:pt>
                <c:pt idx="4">
                  <c:v>5724000</c:v>
                </c:pt>
                <c:pt idx="5">
                  <c:v>5591000</c:v>
                </c:pt>
                <c:pt idx="6">
                  <c:v>5612000</c:v>
                </c:pt>
                <c:pt idx="7">
                  <c:v>5559000</c:v>
                </c:pt>
                <c:pt idx="8">
                  <c:v>5507000</c:v>
                </c:pt>
                <c:pt idx="9">
                  <c:v>5534000</c:v>
                </c:pt>
                <c:pt idx="10">
                  <c:v>5451000</c:v>
                </c:pt>
                <c:pt idx="11">
                  <c:v>5300000</c:v>
                </c:pt>
                <c:pt idx="12">
                  <c:v>5315000</c:v>
                </c:pt>
                <c:pt idx="13">
                  <c:v>5397000</c:v>
                </c:pt>
                <c:pt idx="14">
                  <c:v>5420000</c:v>
                </c:pt>
                <c:pt idx="15">
                  <c:v>5109000</c:v>
                </c:pt>
                <c:pt idx="16">
                  <c:v>5005000</c:v>
                </c:pt>
                <c:pt idx="17">
                  <c:v>4992000</c:v>
                </c:pt>
                <c:pt idx="18">
                  <c:v>4900000</c:v>
                </c:pt>
                <c:pt idx="19">
                  <c:v>4849000</c:v>
                </c:pt>
                <c:pt idx="20">
                  <c:v>4840000</c:v>
                </c:pt>
                <c:pt idx="21">
                  <c:v>4783000</c:v>
                </c:pt>
                <c:pt idx="22">
                  <c:v>4646000</c:v>
                </c:pt>
                <c:pt idx="23">
                  <c:v>4635000</c:v>
                </c:pt>
                <c:pt idx="24">
                  <c:v>4539000</c:v>
                </c:pt>
                <c:pt idx="25">
                  <c:v>4433000</c:v>
                </c:pt>
                <c:pt idx="26">
                  <c:v>4290000</c:v>
                </c:pt>
                <c:pt idx="27">
                  <c:v>4110000</c:v>
                </c:pt>
                <c:pt idx="28">
                  <c:v>4068000</c:v>
                </c:pt>
                <c:pt idx="29">
                  <c:v>4103000</c:v>
                </c:pt>
                <c:pt idx="30">
                  <c:v>4195000</c:v>
                </c:pt>
                <c:pt idx="31">
                  <c:v>4181000</c:v>
                </c:pt>
                <c:pt idx="32">
                  <c:v>4278000</c:v>
                </c:pt>
                <c:pt idx="33">
                  <c:v>4315000</c:v>
                </c:pt>
                <c:pt idx="34">
                  <c:v>4084000</c:v>
                </c:pt>
                <c:pt idx="35">
                  <c:v>4145000</c:v>
                </c:pt>
                <c:pt idx="36">
                  <c:v>4140000</c:v>
                </c:pt>
                <c:pt idx="37">
                  <c:v>4213000</c:v>
                </c:pt>
                <c:pt idx="39">
                  <c:v>4024364</c:v>
                </c:pt>
                <c:pt idx="40">
                  <c:v>3975227</c:v>
                </c:pt>
                <c:pt idx="41">
                  <c:v>3926091</c:v>
                </c:pt>
                <c:pt idx="42">
                  <c:v>3271000</c:v>
                </c:pt>
                <c:pt idx="43">
                  <c:v>3316000</c:v>
                </c:pt>
                <c:pt idx="44">
                  <c:v>3370000</c:v>
                </c:pt>
                <c:pt idx="45">
                  <c:v>3528000</c:v>
                </c:pt>
                <c:pt idx="46">
                  <c:v>3220000</c:v>
                </c:pt>
                <c:pt idx="47">
                  <c:v>3211000</c:v>
                </c:pt>
                <c:pt idx="48">
                  <c:v>3045000</c:v>
                </c:pt>
                <c:pt idx="49">
                  <c:v>2875000</c:v>
                </c:pt>
                <c:pt idx="50">
                  <c:v>2783000</c:v>
                </c:pt>
                <c:pt idx="51">
                  <c:v>2655000</c:v>
                </c:pt>
                <c:pt idx="52">
                  <c:v>2581000</c:v>
                </c:pt>
                <c:pt idx="53">
                  <c:v>2631000</c:v>
                </c:pt>
                <c:pt idx="54">
                  <c:v>2633000</c:v>
                </c:pt>
                <c:pt idx="55">
                  <c:v>2688000</c:v>
                </c:pt>
                <c:pt idx="56">
                  <c:v>2620000</c:v>
                </c:pt>
                <c:pt idx="57">
                  <c:v>2506000</c:v>
                </c:pt>
                <c:pt idx="58">
                  <c:v>2574000</c:v>
                </c:pt>
                <c:pt idx="59">
                  <c:v>2599000</c:v>
                </c:pt>
                <c:pt idx="60">
                  <c:v>2556000</c:v>
                </c:pt>
                <c:pt idx="61">
                  <c:v>2413000</c:v>
                </c:pt>
                <c:pt idx="62">
                  <c:v>2393000</c:v>
                </c:pt>
                <c:pt idx="63">
                  <c:v>2443000</c:v>
                </c:pt>
                <c:pt idx="64">
                  <c:v>2342000</c:v>
                </c:pt>
                <c:pt idx="65">
                  <c:v>2498000</c:v>
                </c:pt>
                <c:pt idx="66">
                  <c:v>2684000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082688"/>
        <c:axId val="64084224"/>
      </c:lineChart>
      <c:catAx>
        <c:axId val="64082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4084224"/>
        <c:crosses val="autoZero"/>
        <c:auto val="1"/>
        <c:lblAlgn val="ctr"/>
        <c:lblOffset val="100"/>
        <c:noMultiLvlLbl val="0"/>
      </c:catAx>
      <c:valAx>
        <c:axId val="64084224"/>
        <c:scaling>
          <c:orientation val="minMax"/>
          <c:max val="6000000"/>
          <c:min val="2000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64082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Colony </a:t>
            </a:r>
            <a:r>
              <a:rPr lang="en-US" dirty="0" smtClean="0"/>
              <a:t>Loss Estimates 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Colony Loss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 w="25400">
                <a:solidFill>
                  <a:srgbClr val="FF0000">
                    <a:alpha val="66000"/>
                  </a:srgbClr>
                </a:solidFill>
              </a:ln>
            </c:spPr>
          </c:dPt>
          <c:cat>
            <c:numRef>
              <c:f>Sheet1!$A$2:$A$8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32</c:v>
                </c:pt>
                <c:pt idx="1">
                  <c:v>39</c:v>
                </c:pt>
                <c:pt idx="2">
                  <c:v>29</c:v>
                </c:pt>
                <c:pt idx="3">
                  <c:v>34</c:v>
                </c:pt>
                <c:pt idx="4">
                  <c:v>34</c:v>
                </c:pt>
                <c:pt idx="5">
                  <c:v>21</c:v>
                </c:pt>
                <c:pt idx="6">
                  <c:v>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592448"/>
        <c:axId val="101602432"/>
      </c:barChart>
      <c:catAx>
        <c:axId val="101592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1602432"/>
        <c:crosses val="autoZero"/>
        <c:auto val="1"/>
        <c:lblAlgn val="ctr"/>
        <c:lblOffset val="100"/>
        <c:noMultiLvlLbl val="0"/>
      </c:catAx>
      <c:valAx>
        <c:axId val="1016024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Percentage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01592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Corn Acres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N Dakota</c:v>
                </c:pt>
                <c:pt idx="1">
                  <c:v>S Dakota</c:v>
                </c:pt>
                <c:pt idx="2">
                  <c:v>Minn</c:v>
                </c:pt>
                <c:pt idx="3">
                  <c:v>Wisc</c:v>
                </c:pt>
                <c:pt idx="4">
                  <c:v>Midwest Total </c:v>
                </c:pt>
                <c:pt idx="5">
                  <c:v>AR</c:v>
                </c:pt>
                <c:pt idx="6">
                  <c:v>MS</c:v>
                </c:pt>
                <c:pt idx="7">
                  <c:v>LA</c:v>
                </c:pt>
                <c:pt idx="8">
                  <c:v>Midsouth Total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3400000</c:v>
                </c:pt>
                <c:pt idx="1">
                  <c:v>6000000</c:v>
                </c:pt>
                <c:pt idx="2">
                  <c:v>8700000</c:v>
                </c:pt>
                <c:pt idx="3">
                  <c:v>4350000</c:v>
                </c:pt>
                <c:pt idx="4">
                  <c:v>22450000</c:v>
                </c:pt>
                <c:pt idx="5">
                  <c:v>660000</c:v>
                </c:pt>
                <c:pt idx="6">
                  <c:v>840000</c:v>
                </c:pt>
                <c:pt idx="7">
                  <c:v>570000</c:v>
                </c:pt>
                <c:pt idx="8">
                  <c:v>2070000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Soybean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N Dakota</c:v>
                </c:pt>
                <c:pt idx="1">
                  <c:v>S Dakota</c:v>
                </c:pt>
                <c:pt idx="2">
                  <c:v>Minn</c:v>
                </c:pt>
                <c:pt idx="3">
                  <c:v>Wisc</c:v>
                </c:pt>
                <c:pt idx="4">
                  <c:v>Midwest Total </c:v>
                </c:pt>
                <c:pt idx="5">
                  <c:v>AR</c:v>
                </c:pt>
                <c:pt idx="6">
                  <c:v>MS</c:v>
                </c:pt>
                <c:pt idx="7">
                  <c:v>LA</c:v>
                </c:pt>
                <c:pt idx="8">
                  <c:v>Midsouth Total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4600000</c:v>
                </c:pt>
                <c:pt idx="1">
                  <c:v>4500000</c:v>
                </c:pt>
                <c:pt idx="2">
                  <c:v>7000000</c:v>
                </c:pt>
                <c:pt idx="3">
                  <c:v>1690000</c:v>
                </c:pt>
                <c:pt idx="4">
                  <c:v>17790000</c:v>
                </c:pt>
                <c:pt idx="5">
                  <c:v>3250000</c:v>
                </c:pt>
                <c:pt idx="6">
                  <c:v>2130000</c:v>
                </c:pt>
                <c:pt idx="7">
                  <c:v>1140000</c:v>
                </c:pt>
                <c:pt idx="8">
                  <c:v>6520000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Sunflower</c:v>
                </c:pt>
              </c:strCache>
            </c:strRef>
          </c:tx>
          <c:spPr>
            <a:solidFill>
              <a:srgbClr val="663300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N Dakota</c:v>
                </c:pt>
                <c:pt idx="1">
                  <c:v>S Dakota</c:v>
                </c:pt>
                <c:pt idx="2">
                  <c:v>Minn</c:v>
                </c:pt>
                <c:pt idx="3">
                  <c:v>Wisc</c:v>
                </c:pt>
                <c:pt idx="4">
                  <c:v>Midwest Total </c:v>
                </c:pt>
                <c:pt idx="5">
                  <c:v>AR</c:v>
                </c:pt>
                <c:pt idx="6">
                  <c:v>MS</c:v>
                </c:pt>
                <c:pt idx="7">
                  <c:v>LA</c:v>
                </c:pt>
                <c:pt idx="8">
                  <c:v>Midsouth Total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740000</c:v>
                </c:pt>
                <c:pt idx="1">
                  <c:v>590000</c:v>
                </c:pt>
                <c:pt idx="2">
                  <c:v>49000</c:v>
                </c:pt>
                <c:pt idx="4">
                  <c:v>1379000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Cotton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N Dakota</c:v>
                </c:pt>
                <c:pt idx="1">
                  <c:v>S Dakota</c:v>
                </c:pt>
                <c:pt idx="2">
                  <c:v>Minn</c:v>
                </c:pt>
                <c:pt idx="3">
                  <c:v>Wisc</c:v>
                </c:pt>
                <c:pt idx="4">
                  <c:v>Midwest Total </c:v>
                </c:pt>
                <c:pt idx="5">
                  <c:v>AR</c:v>
                </c:pt>
                <c:pt idx="6">
                  <c:v>MS</c:v>
                </c:pt>
                <c:pt idx="7">
                  <c:v>LA</c:v>
                </c:pt>
                <c:pt idx="8">
                  <c:v>Midsouth Total</c:v>
                </c:pt>
              </c:strCache>
            </c:strRef>
          </c:cat>
          <c:val>
            <c:numRef>
              <c:f>Sheet1!$E$2:$E$10</c:f>
              <c:numCache>
                <c:formatCode>General</c:formatCode>
                <c:ptCount val="9"/>
                <c:pt idx="5">
                  <c:v>580000</c:v>
                </c:pt>
                <c:pt idx="6">
                  <c:v>580000</c:v>
                </c:pt>
                <c:pt idx="7">
                  <c:v>230000</c:v>
                </c:pt>
                <c:pt idx="8">
                  <c:v>1390000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051584"/>
        <c:axId val="118053120"/>
      </c:barChart>
      <c:catAx>
        <c:axId val="118051584"/>
        <c:scaling>
          <c:orientation val="minMax"/>
        </c:scaling>
        <c:delete val="0"/>
        <c:axPos val="b"/>
        <c:majorTickMark val="out"/>
        <c:minorTickMark val="none"/>
        <c:tickLblPos val="nextTo"/>
        <c:crossAx val="118053120"/>
        <c:crosses val="autoZero"/>
        <c:auto val="1"/>
        <c:lblAlgn val="ctr"/>
        <c:lblOffset val="100"/>
        <c:noMultiLvlLbl val="0"/>
      </c:catAx>
      <c:valAx>
        <c:axId val="118053120"/>
        <c:scaling>
          <c:orientation val="minMax"/>
        </c:scaling>
        <c:delete val="0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118051584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2931034482758621E-2"/>
                <c:y val="0.33330725065616795"/>
              </c:manualLayout>
            </c:layout>
            <c:tx>
              <c:rich>
                <a:bodyPr/>
                <a:lstStyle/>
                <a:p>
                  <a:pPr>
                    <a:defRPr/>
                  </a:pPr>
                  <a:r>
                    <a:rPr lang="en-US" dirty="0" smtClean="0"/>
                    <a:t>Millions  Acres   </a:t>
                  </a:r>
                  <a:endParaRPr lang="en-US" dirty="0"/>
                </a:p>
              </c:rich>
            </c:tx>
          </c:dispUnitsLbl>
        </c:dispUnits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0.89381</cdr:x>
      <cdr:y>0.75325</cdr:y>
    </cdr:from>
    <cdr:to>
      <cdr:x>0.9292</cdr:x>
      <cdr:y>0.83117</cdr:y>
    </cdr:to>
    <cdr:sp macro="" textlink="">
      <cdr:nvSpPr>
        <cdr:cNvPr id="3" name="Straight Arrow Connector 2"/>
        <cdr:cNvSpPr/>
      </cdr:nvSpPr>
      <cdr:spPr>
        <a:xfrm xmlns:a="http://schemas.openxmlformats.org/drawingml/2006/main">
          <a:off x="7696200" y="4419600"/>
          <a:ext cx="304800" cy="457200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C0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2B176-AF4D-41D5-B57A-8A2871987027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52ABB-8A56-4F8F-82ED-F05029E9CD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719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Beekeeping which</a:t>
            </a:r>
            <a:r>
              <a:rPr lang="en-US" baseline="0" dirty="0" smtClean="0"/>
              <a:t> includes honey production as well as pollination is part of Agriculture.</a:t>
            </a:r>
          </a:p>
          <a:p>
            <a:r>
              <a:rPr lang="en-US" baseline="0" dirty="0" smtClean="0"/>
              <a:t>Watermelons in SE Missouri </a:t>
            </a:r>
          </a:p>
          <a:p>
            <a:r>
              <a:rPr lang="en-US" baseline="0" dirty="0" smtClean="0"/>
              <a:t>Buckwheat in N Dakota</a:t>
            </a:r>
          </a:p>
          <a:p>
            <a:r>
              <a:rPr lang="en-US" baseline="0" dirty="0" smtClean="0"/>
              <a:t>Broccoli in AZ</a:t>
            </a:r>
          </a:p>
          <a:p>
            <a:r>
              <a:rPr lang="en-US" baseline="0" dirty="0" smtClean="0"/>
              <a:t>Winter wheat which will be followed by soybeans in NE Arkansas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F153A-53FB-D547-9B25-75F21C7AEF8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We operate in 3 locations. NE Arkansas is home, this is where the extracting facilities are located.</a:t>
            </a:r>
          </a:p>
          <a:p>
            <a:r>
              <a:rPr lang="en-US" smtClean="0"/>
              <a:t>South Mississippi is where I live and where we make our splits and some honey.</a:t>
            </a:r>
          </a:p>
          <a:p>
            <a:r>
              <a:rPr lang="en-US" smtClean="0"/>
              <a:t>And finally we have several locations in the Mississippi Delta.</a:t>
            </a:r>
          </a:p>
          <a:p>
            <a:r>
              <a:rPr lang="en-US" smtClean="0"/>
              <a:t>In November we move about 1800 hives from the Delta to S. MS. We use these hives to make our splits.</a:t>
            </a:r>
          </a:p>
          <a:p>
            <a:r>
              <a:rPr lang="en-US" smtClean="0"/>
              <a:t>In January we send bees from NE Arkansas to Almonds.</a:t>
            </a:r>
          </a:p>
          <a:p>
            <a:r>
              <a:rPr lang="en-US" smtClean="0"/>
              <a:t>When the bees are released from the Almonds most go the S. MS to make honey and the rest go to NE Arkansas.</a:t>
            </a:r>
          </a:p>
          <a:p>
            <a:r>
              <a:rPr lang="en-US" smtClean="0"/>
              <a:t>After we have backed checked the splits we move then to the Delta and NE Arkansas in May.</a:t>
            </a:r>
          </a:p>
          <a:p>
            <a:r>
              <a:rPr lang="en-US" smtClean="0"/>
              <a:t>We pull honey in Junes and in July we move all the bees to NE Arkansas so they can make more honey.  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D6E31A-D76B-4670-A893-66266AB8C911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8C2A92B-1554-4E9C-B46B-598BA4934CCE}" type="slidenum">
              <a:rPr lang="en-US" altLang="en-US" smtClean="0"/>
              <a:pPr/>
              <a:t>18</a:t>
            </a:fld>
            <a:endParaRPr lang="en-US" alt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C6FF60-26AF-4040-B5DA-D8524EBC7551}" type="slidenum">
              <a:rPr lang="en-US" smtClean="0">
                <a:solidFill>
                  <a:srgbClr val="000000"/>
                </a:solidFill>
              </a:rPr>
              <a:pPr/>
              <a:t>21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776531-973A-46AA-900F-E1B7B5653FD2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5985382-1369-48DA-BA52-9C11DDF59913}" type="slidenum">
              <a:rPr lang="en-US" smtClean="0">
                <a:solidFill>
                  <a:srgbClr val="000000"/>
                </a:solidFill>
              </a:rPr>
              <a:pPr/>
              <a:t>24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0E819-4020-4E17-8C66-7AE4407DC035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ACB65-9C80-4523-8018-A134E4B373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0E819-4020-4E17-8C66-7AE4407DC035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ACB65-9C80-4523-8018-A134E4B373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0E819-4020-4E17-8C66-7AE4407DC035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ACB65-9C80-4523-8018-A134E4B373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0E819-4020-4E17-8C66-7AE4407DC035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ACB65-9C80-4523-8018-A134E4B373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0E819-4020-4E17-8C66-7AE4407DC035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ACB65-9C80-4523-8018-A134E4B373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0E819-4020-4E17-8C66-7AE4407DC035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ACB65-9C80-4523-8018-A134E4B373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0E819-4020-4E17-8C66-7AE4407DC035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ACB65-9C80-4523-8018-A134E4B373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0E819-4020-4E17-8C66-7AE4407DC035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ACB65-9C80-4523-8018-A134E4B373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0E819-4020-4E17-8C66-7AE4407DC035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ACB65-9C80-4523-8018-A134E4B373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0E819-4020-4E17-8C66-7AE4407DC035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ACB65-9C80-4523-8018-A134E4B373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0E819-4020-4E17-8C66-7AE4407DC035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ACB65-9C80-4523-8018-A134E4B373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0E819-4020-4E17-8C66-7AE4407DC035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ACB65-9C80-4523-8018-A134E4B373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com/url?sa=i&amp;source=images&amp;cd=&amp;cad=rja&amp;docid=WDqNkNtnkzyc8M&amp;tbnid=Iq-eXNwriZXoTM:&amp;ved=0CAgQjRwwADiCAg&amp;url=http://www.farmers-care.com/foodie-news/lead-story-ipads-environmentalism-and-family-modern-day-farm-michigan&amp;ei=VkQPUdCJD4aI9QSSr4CgBA&amp;psig=AFQjCNGlBI_mfEccn-kgmjQF9UtXjAI2VA&amp;ust=1360041430294662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www.google.com/url?sa=i&amp;rct=j&amp;q=&amp;esrc=s&amp;frm=1&amp;source=images&amp;cd=&amp;cad=rja&amp;docid=HzJBu1fU9sH-nM&amp;tbnid=Q9JqdSyewDzEBM:&amp;ved=0CAUQjRw&amp;url=http://appliedmythology.blogspot.com/2011_03_01_archive.html&amp;ei=50EPUcvAH5H69gTD_4DgCw&amp;bvm=bv.41867550,d.eWU&amp;psig=AFQjCNHjlHWFajKyid3ZBBzj_OwbtArFNw&amp;ust=1360040348997715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Owner\Pictures\Old Honey farm\first feed tan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419600"/>
            <a:ext cx="3619500" cy="2286000"/>
          </a:xfrm>
          <a:prstGeom prst="rect">
            <a:avLst/>
          </a:prstGeom>
          <a:noFill/>
        </p:spPr>
      </p:pic>
      <p:pic>
        <p:nvPicPr>
          <p:cNvPr id="2052" name="Picture 4" descr="C:\Users\Owner\Pictures\Old Honey farm\First honey hou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343400"/>
            <a:ext cx="3364570" cy="2286000"/>
          </a:xfrm>
          <a:prstGeom prst="rect">
            <a:avLst/>
          </a:prstGeom>
          <a:noFill/>
        </p:spPr>
      </p:pic>
      <p:pic>
        <p:nvPicPr>
          <p:cNvPr id="2053" name="Picture 5" descr="C:\Users\Owner\Pictures\Old Honey farm\Gene and rodg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49159" y="152400"/>
            <a:ext cx="3394841" cy="2286000"/>
          </a:xfrm>
          <a:prstGeom prst="rect">
            <a:avLst/>
          </a:prstGeom>
          <a:noFill/>
        </p:spPr>
      </p:pic>
      <p:pic>
        <p:nvPicPr>
          <p:cNvPr id="2055" name="Picture 7" descr="C:\Users\Owner\Pictures\Old Honey farm\Ncarolinabees 19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228600"/>
            <a:ext cx="3202021" cy="2286000"/>
          </a:xfrm>
          <a:prstGeom prst="rect">
            <a:avLst/>
          </a:prstGeom>
          <a:noFill/>
        </p:spPr>
      </p:pic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685800" y="2492375"/>
            <a:ext cx="7772400" cy="1470025"/>
          </a:xfrm>
        </p:spPr>
        <p:txBody>
          <a:bodyPr/>
          <a:lstStyle/>
          <a:p>
            <a:r>
              <a:rPr lang="en-US" b="1" dirty="0" smtClean="0"/>
              <a:t>Beekeeping and Agriculture: </a:t>
            </a:r>
            <a:br>
              <a:rPr lang="en-US" b="1" dirty="0" smtClean="0"/>
            </a:br>
            <a:r>
              <a:rPr lang="en-US" b="1" dirty="0" smtClean="0"/>
              <a:t> A Beekeepers Perspective</a:t>
            </a:r>
            <a:endParaRPr lang="en-US" b="1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2192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Steven Coy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Coy’s Honey Farm Inc.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Jonesboro, AR &amp; </a:t>
            </a:r>
            <a:r>
              <a:rPr lang="en-US" sz="2000" dirty="0" err="1" smtClean="0">
                <a:solidFill>
                  <a:schemeClr val="tx1"/>
                </a:solidFill>
              </a:rPr>
              <a:t>Perkinston</a:t>
            </a:r>
            <a:r>
              <a:rPr lang="en-US" sz="2000" dirty="0" smtClean="0">
                <a:solidFill>
                  <a:schemeClr val="tx1"/>
                </a:solidFill>
              </a:rPr>
              <a:t> ,MS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0261" y="331076"/>
            <a:ext cx="7756634" cy="6332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38200" y="5410200"/>
            <a:ext cx="3767959" cy="1040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164599" y="381000"/>
            <a:ext cx="4698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Bee Locations in North Dakota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6808" y="764628"/>
            <a:ext cx="9010992" cy="495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90800" y="152400"/>
            <a:ext cx="46955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Bee Locations in South Dakota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-1" y="5943600"/>
            <a:ext cx="9144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1 million colonies spend the summer in </a:t>
            </a:r>
          </a:p>
          <a:p>
            <a:pPr algn="ctr"/>
            <a:r>
              <a:rPr lang="en-US" sz="2000" dirty="0" smtClean="0"/>
              <a:t>N. Dakota, S. Dakota, Minnesota and Wisconsin  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Agriculture Producers are the Original Environmental Stewards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00200"/>
          </a:xfrm>
        </p:spPr>
        <p:txBody>
          <a:bodyPr/>
          <a:lstStyle/>
          <a:p>
            <a:pPr lvl="0"/>
            <a:r>
              <a:rPr lang="en-US" sz="2800" dirty="0" smtClean="0"/>
              <a:t>Beekeepers are an important part of Agriculture </a:t>
            </a:r>
          </a:p>
          <a:p>
            <a:pPr lvl="0"/>
            <a:r>
              <a:rPr lang="en-US" sz="2800" dirty="0" smtClean="0"/>
              <a:t>We are each other’s neighbor and everyone should be a good steward of the environment. </a:t>
            </a:r>
          </a:p>
          <a:p>
            <a:endParaRPr lang="en-US" dirty="0"/>
          </a:p>
        </p:txBody>
      </p:sp>
      <p:pic>
        <p:nvPicPr>
          <p:cNvPr id="11274" name="Picture 10" descr="http://www.farmers-care.com/sites/default/files/Scott_Loni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57400" y="3124200"/>
            <a:ext cx="5252998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This Is Not Good Stewardship</a:t>
            </a:r>
            <a:endParaRPr lang="en-US" sz="4000" b="1" dirty="0"/>
          </a:p>
        </p:txBody>
      </p:sp>
      <p:pic>
        <p:nvPicPr>
          <p:cNvPr id="33794" name="Picture 2" descr="C:\Users\Owner\Documents\Delta bee kill 2012\HarrisHoneyBees00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00" y="1170907"/>
            <a:ext cx="8438258" cy="56108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Rabobank</a:t>
            </a:r>
            <a:r>
              <a:rPr lang="en-US" b="1" dirty="0" smtClean="0"/>
              <a:t> Report </a:t>
            </a:r>
            <a:br>
              <a:rPr lang="en-US" b="1" dirty="0" smtClean="0"/>
            </a:br>
            <a:r>
              <a:rPr lang="en-US" b="1" dirty="0" smtClean="0"/>
              <a:t>The Plight of the Honey Bee </a:t>
            </a:r>
            <a:r>
              <a:rPr lang="en-US" sz="1600" b="1" dirty="0" smtClean="0"/>
              <a:t>2011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A long-term trend of a declining number of bee colonies per hectare </a:t>
            </a:r>
          </a:p>
          <a:p>
            <a:r>
              <a:rPr lang="en-US" dirty="0" smtClean="0"/>
              <a:t>Global production of pollination-requiring crops is growing faster than the amount of bee colonies. Consequently, the amount of bee colonies per hectare planted with these crops is in decline.</a:t>
            </a:r>
          </a:p>
          <a:p>
            <a:r>
              <a:rPr lang="en-US" dirty="0" smtClean="0"/>
              <a:t>The United States is a key risk region as the number of bee colonies per hectare of pollination-requiring crops has declined by 90% in the past 50 years. In Europe, the decline of colonies per hectare requiring pollination is estimated at 20%-25%.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04958"/>
            <a:ext cx="9144000" cy="6145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3324" y="1056289"/>
            <a:ext cx="805617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There must be cooperation between the academic world, governmental bodies apiarists and companies directly dependent on pollination.</a:t>
            </a:r>
          </a:p>
          <a:p>
            <a:pPr>
              <a:buFont typeface="Arial" pitchFamily="34" charset="0"/>
              <a:buChar char="•"/>
            </a:pPr>
            <a:endParaRPr lang="en-US" sz="10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Biodiversity in agricultural areas should be increased to provide nutritional variety for bees</a:t>
            </a:r>
          </a:p>
          <a:p>
            <a:pPr>
              <a:buFont typeface="Arial" pitchFamily="34" charset="0"/>
              <a:buChar char="•"/>
            </a:pPr>
            <a:endParaRPr lang="en-US" sz="10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While pesticide use cannot be eliminated, application should take place in cooperation with beekeepers</a:t>
            </a:r>
          </a:p>
          <a:p>
            <a:pPr>
              <a:buFont typeface="Arial" pitchFamily="34" charset="0"/>
              <a:buChar char="•"/>
            </a:pPr>
            <a:endParaRPr lang="en-US" sz="10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Avoid pesticide use when bees are foraging (during daylight hours).</a:t>
            </a:r>
          </a:p>
          <a:p>
            <a:pPr>
              <a:buFont typeface="Arial" pitchFamily="34" charset="0"/>
              <a:buChar char="•"/>
            </a:pPr>
            <a:endParaRPr lang="en-US" sz="10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Pollination should not be considered as a production factor which should be taken of granted.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88732" y="5990952"/>
            <a:ext cx="7740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Food &amp; Agribusiness Research and Advisory</a:t>
            </a:r>
          </a:p>
          <a:p>
            <a:r>
              <a:rPr lang="en-US" sz="1200" dirty="0" smtClean="0"/>
              <a:t>www.rabobank.com/far 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961696" y="331076"/>
            <a:ext cx="7283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Conclusions of </a:t>
            </a:r>
            <a:r>
              <a:rPr lang="en-US" sz="3200" b="1" dirty="0" err="1" smtClean="0"/>
              <a:t>Rabobank</a:t>
            </a:r>
            <a:r>
              <a:rPr lang="en-US" sz="3200" b="1" dirty="0" smtClean="0"/>
              <a:t> Article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My Perspective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Last fall was just preparation for this spring</a:t>
            </a:r>
          </a:p>
          <a:p>
            <a:pPr lvl="1"/>
            <a:r>
              <a:rPr lang="en-US" dirty="0" smtClean="0"/>
              <a:t>Timing of mite treatments </a:t>
            </a:r>
          </a:p>
          <a:p>
            <a:pPr lvl="1"/>
            <a:r>
              <a:rPr lang="en-US" dirty="0" smtClean="0"/>
              <a:t>Need for supplemental feeding</a:t>
            </a:r>
          </a:p>
          <a:p>
            <a:pPr lvl="1">
              <a:buNone/>
            </a:pPr>
            <a:endParaRPr lang="en-US" sz="1000" dirty="0" smtClean="0"/>
          </a:p>
          <a:p>
            <a:r>
              <a:rPr lang="en-US" dirty="0" smtClean="0"/>
              <a:t>Late splits equals a short crop</a:t>
            </a:r>
          </a:p>
          <a:p>
            <a:pPr lvl="1"/>
            <a:r>
              <a:rPr lang="en-US" dirty="0" smtClean="0"/>
              <a:t>Window of nectar availability </a:t>
            </a:r>
          </a:p>
          <a:p>
            <a:endParaRPr lang="en-US" sz="1000" dirty="0" smtClean="0"/>
          </a:p>
          <a:p>
            <a:r>
              <a:rPr lang="en-US" dirty="0" smtClean="0"/>
              <a:t>3 requirements for successful beekeeping </a:t>
            </a:r>
            <a:r>
              <a:rPr lang="en-US" sz="2200" dirty="0" smtClean="0"/>
              <a:t>(Industry)</a:t>
            </a:r>
            <a:endParaRPr lang="en-US" dirty="0" smtClean="0"/>
          </a:p>
          <a:p>
            <a:pPr lvl="1"/>
            <a:r>
              <a:rPr lang="en-US" dirty="0" smtClean="0"/>
              <a:t>Good bees</a:t>
            </a:r>
          </a:p>
          <a:p>
            <a:pPr lvl="1"/>
            <a:r>
              <a:rPr lang="en-US" dirty="0" smtClean="0"/>
              <a:t>Good locations</a:t>
            </a:r>
          </a:p>
          <a:p>
            <a:pPr lvl="1"/>
            <a:r>
              <a:rPr lang="en-US" dirty="0" smtClean="0"/>
              <a:t>Good weather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0" descr="nosema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928688"/>
            <a:ext cx="3992563" cy="30114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1533525" y="230188"/>
            <a:ext cx="5948363" cy="584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3200"/>
              <a:t>Honey Bee Diseases and Pests</a:t>
            </a:r>
          </a:p>
        </p:txBody>
      </p:sp>
      <p:pic>
        <p:nvPicPr>
          <p:cNvPr id="18436" name="Picture 2" descr="Bees with deformed wings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5650" y="942975"/>
            <a:ext cx="3816350" cy="279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3" descr="VARONBEE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42950" y="3732213"/>
            <a:ext cx="3819525" cy="295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8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552950" y="3756025"/>
            <a:ext cx="4019550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Box 6"/>
          <p:cNvSpPr txBox="1">
            <a:spLocks noChangeArrowheads="1"/>
          </p:cNvSpPr>
          <p:nvPr/>
        </p:nvSpPr>
        <p:spPr bwMode="auto">
          <a:xfrm>
            <a:off x="4854575" y="3186113"/>
            <a:ext cx="3282950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Nosema a gut parasite</a:t>
            </a:r>
          </a:p>
        </p:txBody>
      </p:sp>
      <p:sp>
        <p:nvSpPr>
          <p:cNvPr id="18440" name="Rectangle 7"/>
          <p:cNvSpPr>
            <a:spLocks noChangeArrowheads="1"/>
          </p:cNvSpPr>
          <p:nvPr/>
        </p:nvSpPr>
        <p:spPr bwMode="auto">
          <a:xfrm>
            <a:off x="817563" y="1227138"/>
            <a:ext cx="881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Virus</a:t>
            </a:r>
          </a:p>
        </p:txBody>
      </p:sp>
      <p:sp>
        <p:nvSpPr>
          <p:cNvPr id="18441" name="Rectangle 8"/>
          <p:cNvSpPr>
            <a:spLocks noChangeArrowheads="1"/>
          </p:cNvSpPr>
          <p:nvPr/>
        </p:nvSpPr>
        <p:spPr bwMode="auto">
          <a:xfrm>
            <a:off x="1031875" y="3835400"/>
            <a:ext cx="3173413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Parasitic Varroa mites</a:t>
            </a:r>
          </a:p>
        </p:txBody>
      </p:sp>
      <p:sp>
        <p:nvSpPr>
          <p:cNvPr id="18442" name="Rectangle 9"/>
          <p:cNvSpPr>
            <a:spLocks noChangeArrowheads="1"/>
          </p:cNvSpPr>
          <p:nvPr/>
        </p:nvSpPr>
        <p:spPr bwMode="auto">
          <a:xfrm>
            <a:off x="4543425" y="3849688"/>
            <a:ext cx="4075113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 </a:t>
            </a:r>
            <a:r>
              <a:rPr lang="en-US" sz="2400"/>
              <a:t>American foulbrood disease</a:t>
            </a:r>
            <a:endParaRPr lang="en-US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228600" y="685800"/>
          <a:ext cx="86106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US Beekeeping exists primarily to meet the pollination need of agricultural crops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335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Approximately ½ of all commercially managed colonies are in California Almonds</a:t>
            </a:r>
          </a:p>
          <a:p>
            <a:r>
              <a:rPr lang="en-US" sz="2800" dirty="0" smtClean="0"/>
              <a:t>60% or more of a commercial beekeepers income is from pollination</a:t>
            </a:r>
          </a:p>
          <a:p>
            <a:pPr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dirty="0"/>
          </a:p>
        </p:txBody>
      </p:sp>
      <p:pic>
        <p:nvPicPr>
          <p:cNvPr id="5" name="Picture 9" descr="across drop roads cropped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14400" y="3505200"/>
            <a:ext cx="7027863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Line 2"/>
          <p:cNvSpPr>
            <a:spLocks noChangeShapeType="1"/>
          </p:cNvSpPr>
          <p:nvPr/>
        </p:nvSpPr>
        <p:spPr bwMode="auto">
          <a:xfrm>
            <a:off x="4724400" y="2667000"/>
            <a:ext cx="0" cy="1752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323850" y="188913"/>
            <a:ext cx="76168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i="1">
                <a:latin typeface="Times" pitchFamily="18" charset="0"/>
                <a:ea typeface="MS PGothic" pitchFamily="34" charset="-128"/>
              </a:rPr>
              <a:t> </a:t>
            </a:r>
          </a:p>
        </p:txBody>
      </p:sp>
      <p:pic>
        <p:nvPicPr>
          <p:cNvPr id="19461" name="Picture 4" descr="malformed worker be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33800" y="2286000"/>
            <a:ext cx="2057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13" name="Picture 5" descr="Bees with deformed wings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191000" y="4953000"/>
            <a:ext cx="1138238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14" name="Picture 6" descr="Chalkbrood2 copy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248400" y="5486400"/>
            <a:ext cx="1584325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5" name="Text Box 7"/>
          <p:cNvSpPr txBox="1">
            <a:spLocks noChangeArrowheads="1"/>
          </p:cNvSpPr>
          <p:nvPr/>
        </p:nvSpPr>
        <p:spPr bwMode="auto">
          <a:xfrm>
            <a:off x="7812088" y="5791200"/>
            <a:ext cx="13319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u="sng" dirty="0">
                <a:latin typeface="Helvetica"/>
                <a:ea typeface="ＭＳ Ｐゴシック" pitchFamily="-112" charset="-128"/>
                <a:cs typeface="Helvetica"/>
              </a:rPr>
              <a:t>Fungi</a:t>
            </a:r>
          </a:p>
        </p:txBody>
      </p:sp>
      <p:pic>
        <p:nvPicPr>
          <p:cNvPr id="145416" name="Picture 8" descr="Nosema copy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867400" y="4267200"/>
            <a:ext cx="15843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7" name="Text Box 9"/>
          <p:cNvSpPr txBox="1">
            <a:spLocks noChangeArrowheads="1"/>
          </p:cNvSpPr>
          <p:nvPr/>
        </p:nvSpPr>
        <p:spPr bwMode="auto">
          <a:xfrm>
            <a:off x="7391400" y="4495800"/>
            <a:ext cx="1570038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b="1" u="sng" dirty="0">
                <a:latin typeface="Helvetica"/>
                <a:ea typeface="ＭＳ Ｐゴシック" pitchFamily="-112" charset="-128"/>
                <a:cs typeface="Helvetica"/>
              </a:rPr>
              <a:t>Nosema</a:t>
            </a:r>
          </a:p>
        </p:txBody>
      </p:sp>
      <p:sp>
        <p:nvSpPr>
          <p:cNvPr id="145418" name="Text Box 10"/>
          <p:cNvSpPr txBox="1">
            <a:spLocks noChangeArrowheads="1"/>
          </p:cNvSpPr>
          <p:nvPr/>
        </p:nvSpPr>
        <p:spPr bwMode="auto">
          <a:xfrm>
            <a:off x="4038600" y="4343400"/>
            <a:ext cx="14700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u="sng" dirty="0">
                <a:latin typeface="Helvetica"/>
                <a:ea typeface="ＭＳ Ｐゴシック" pitchFamily="-112" charset="-128"/>
                <a:cs typeface="Helvetica"/>
              </a:rPr>
              <a:t>Viruses</a:t>
            </a:r>
          </a:p>
        </p:txBody>
      </p:sp>
      <p:sp>
        <p:nvSpPr>
          <p:cNvPr id="145419" name="Text Box 11"/>
          <p:cNvSpPr txBox="1">
            <a:spLocks noChangeArrowheads="1"/>
          </p:cNvSpPr>
          <p:nvPr/>
        </p:nvSpPr>
        <p:spPr bwMode="auto">
          <a:xfrm>
            <a:off x="457200" y="1676400"/>
            <a:ext cx="2695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u="sng" dirty="0">
                <a:latin typeface="Helvetica"/>
                <a:ea typeface="ＭＳ Ｐゴシック" pitchFamily="-112" charset="-128"/>
                <a:cs typeface="Helvetica"/>
              </a:rPr>
              <a:t>Primary Stress</a:t>
            </a:r>
          </a:p>
        </p:txBody>
      </p:sp>
      <p:sp>
        <p:nvSpPr>
          <p:cNvPr id="145420" name="Text Box 12"/>
          <p:cNvSpPr txBox="1">
            <a:spLocks noChangeArrowheads="1"/>
          </p:cNvSpPr>
          <p:nvPr/>
        </p:nvSpPr>
        <p:spPr bwMode="auto">
          <a:xfrm>
            <a:off x="0" y="4572000"/>
            <a:ext cx="3924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u="sng" dirty="0">
                <a:latin typeface="Helvetica"/>
                <a:ea typeface="ＭＳ Ｐゴシック" pitchFamily="-112" charset="-128"/>
                <a:cs typeface="Helvetica"/>
              </a:rPr>
              <a:t>Secondary Pathogens</a:t>
            </a:r>
          </a:p>
        </p:txBody>
      </p:sp>
      <p:sp>
        <p:nvSpPr>
          <p:cNvPr id="19470" name="Line 13"/>
          <p:cNvSpPr>
            <a:spLocks noChangeShapeType="1"/>
          </p:cNvSpPr>
          <p:nvPr/>
        </p:nvSpPr>
        <p:spPr bwMode="auto">
          <a:xfrm>
            <a:off x="1828800" y="2667000"/>
            <a:ext cx="0" cy="1752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71" name="Text Box 14"/>
          <p:cNvSpPr txBox="1">
            <a:spLocks noChangeArrowheads="1"/>
          </p:cNvSpPr>
          <p:nvPr/>
        </p:nvSpPr>
        <p:spPr bwMode="auto">
          <a:xfrm>
            <a:off x="1998663" y="217488"/>
            <a:ext cx="51323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>
                <a:latin typeface="Helvetica" pitchFamily="34" charset="0"/>
                <a:ea typeface="MS PGothic" pitchFamily="34" charset="-128"/>
                <a:cs typeface="Helvetica" pitchFamily="34" charset="0"/>
              </a:rPr>
              <a:t>Working Hypothesis</a:t>
            </a:r>
          </a:p>
        </p:txBody>
      </p:sp>
      <p:pic>
        <p:nvPicPr>
          <p:cNvPr id="145423" name="Picture 15" descr="close up of frame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9600" y="5181600"/>
            <a:ext cx="2514600" cy="15049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9473" name="Picture 16" descr="DSCN0123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62000" y="2286000"/>
            <a:ext cx="2209800" cy="16129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45425" name="Text Box 17"/>
          <p:cNvSpPr txBox="1">
            <a:spLocks noChangeArrowheads="1"/>
          </p:cNvSpPr>
          <p:nvPr/>
        </p:nvSpPr>
        <p:spPr bwMode="auto">
          <a:xfrm>
            <a:off x="6629400" y="1905000"/>
            <a:ext cx="2362200" cy="13731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b="1" u="sng" dirty="0">
                <a:latin typeface="Helvetica"/>
                <a:ea typeface="ＭＳ Ｐゴシック" pitchFamily="-112" charset="-128"/>
                <a:cs typeface="Helvetica"/>
              </a:rPr>
              <a:t>Management</a:t>
            </a:r>
          </a:p>
          <a:p>
            <a:pPr eaLnBrk="0" hangingPunct="0">
              <a:defRPr/>
            </a:pPr>
            <a:r>
              <a:rPr lang="en-US" sz="2800" b="1" u="sng" dirty="0">
                <a:latin typeface="Helvetica"/>
                <a:ea typeface="ＭＳ Ｐゴシック" pitchFamily="-112" charset="-128"/>
                <a:cs typeface="Helvetica"/>
              </a:rPr>
              <a:t>Nutrition</a:t>
            </a:r>
          </a:p>
          <a:p>
            <a:pPr eaLnBrk="0" hangingPunct="0">
              <a:defRPr/>
            </a:pPr>
            <a:r>
              <a:rPr lang="en-US" sz="2800" b="1" u="sng" dirty="0">
                <a:latin typeface="Helvetica"/>
                <a:ea typeface="ＭＳ Ｐゴシック" pitchFamily="-112" charset="-128"/>
                <a:cs typeface="Helvetica"/>
              </a:rPr>
              <a:t>Pesticides</a:t>
            </a:r>
          </a:p>
        </p:txBody>
      </p:sp>
      <p:sp>
        <p:nvSpPr>
          <p:cNvPr id="19475" name="Line 18"/>
          <p:cNvSpPr>
            <a:spLocks noChangeShapeType="1"/>
          </p:cNvSpPr>
          <p:nvPr/>
        </p:nvSpPr>
        <p:spPr bwMode="auto">
          <a:xfrm>
            <a:off x="304800" y="4114800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428" name="Text Box 20"/>
          <p:cNvSpPr txBox="1">
            <a:spLocks noChangeArrowheads="1"/>
          </p:cNvSpPr>
          <p:nvPr/>
        </p:nvSpPr>
        <p:spPr bwMode="auto">
          <a:xfrm>
            <a:off x="3581400" y="1676400"/>
            <a:ext cx="2320925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b="1" u="sng" dirty="0">
                <a:latin typeface="Helvetica"/>
                <a:ea typeface="ＭＳ Ｐゴシック" pitchFamily="-112" charset="-128"/>
                <a:cs typeface="Helvetica"/>
              </a:rPr>
              <a:t>Varroa Mites</a:t>
            </a:r>
          </a:p>
        </p:txBody>
      </p:sp>
      <p:sp>
        <p:nvSpPr>
          <p:cNvPr id="19477" name="Line 21"/>
          <p:cNvSpPr>
            <a:spLocks noChangeShapeType="1"/>
          </p:cNvSpPr>
          <p:nvPr/>
        </p:nvSpPr>
        <p:spPr bwMode="auto">
          <a:xfrm>
            <a:off x="7696200" y="3352800"/>
            <a:ext cx="0" cy="10604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5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5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5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5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5" grpId="0"/>
      <p:bldP spid="145417" grpId="0"/>
      <p:bldP spid="145418" grpId="0"/>
      <p:bldP spid="1454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04800"/>
            <a:ext cx="9091613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52400" y="304800"/>
            <a:ext cx="8839200" cy="61229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81200" y="6324600"/>
            <a:ext cx="32704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latin typeface="Arial" charset="0"/>
                <a:ea typeface="ＭＳ Ｐゴシック" pitchFamily="-112" charset="-128"/>
              </a:rPr>
              <a:t>vanEngelsdorp</a:t>
            </a:r>
            <a:r>
              <a:rPr lang="en-US" sz="1100" dirty="0" smtClean="0">
                <a:latin typeface="Arial" charset="0"/>
                <a:ea typeface="ＭＳ Ｐゴシック" pitchFamily="-112" charset="-128"/>
              </a:rPr>
              <a:t> et al.  2007, 2008, 2009 and 2011</a:t>
            </a:r>
            <a:endParaRPr lang="en-US" sz="11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What Creates this Result ?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28600"/>
            <a:ext cx="9144000" cy="617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Why the losses this year?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3.bp.blogspot.com/-RXuYNzvJbwc/Tx38qJoA8DI/AAAAAAAAAIQ/K7COEN64ADE/s1600/Leased+Lan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4800" y="228600"/>
            <a:ext cx="8609608" cy="66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rought_Oct-2-201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71758" y="528808"/>
            <a:ext cx="9072242" cy="58499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7282" y="5651653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Oct 2,2012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1524000"/>
            <a:ext cx="6781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Wisconsin	3,200		25</a:t>
            </a:r>
          </a:p>
          <a:p>
            <a:r>
              <a:rPr lang="en-US" sz="2400" dirty="0" smtClean="0"/>
              <a:t>S Dakota	8,300		30</a:t>
            </a:r>
          </a:p>
          <a:p>
            <a:r>
              <a:rPr lang="en-US" sz="2400" dirty="0" smtClean="0"/>
              <a:t>N Dakota	10,000		50</a:t>
            </a:r>
          </a:p>
          <a:p>
            <a:r>
              <a:rPr lang="en-US" sz="2400" dirty="0" smtClean="0"/>
              <a:t>		42,000		40</a:t>
            </a:r>
          </a:p>
          <a:p>
            <a:r>
              <a:rPr lang="en-US" sz="2400" dirty="0" smtClean="0"/>
              <a:t>		14,000		47</a:t>
            </a:r>
          </a:p>
          <a:p>
            <a:r>
              <a:rPr lang="en-US" sz="2400" dirty="0" smtClean="0"/>
              <a:t>		6,000		60	</a:t>
            </a:r>
          </a:p>
          <a:p>
            <a:r>
              <a:rPr lang="en-US" sz="2400" dirty="0" smtClean="0"/>
              <a:t>		5,000		50</a:t>
            </a:r>
          </a:p>
          <a:p>
            <a:r>
              <a:rPr lang="en-US" sz="2400" dirty="0" smtClean="0"/>
              <a:t>Montana	2,000		30</a:t>
            </a:r>
          </a:p>
          <a:p>
            <a:r>
              <a:rPr lang="en-US" sz="2400" dirty="0" smtClean="0"/>
              <a:t>Arizona	1,500		30</a:t>
            </a:r>
          </a:p>
          <a:p>
            <a:r>
              <a:rPr lang="en-US" sz="2400" dirty="0" smtClean="0"/>
              <a:t>California	2,500		35</a:t>
            </a:r>
          </a:p>
          <a:p>
            <a:r>
              <a:rPr lang="en-US" sz="2400" dirty="0" smtClean="0"/>
              <a:t>		4,100		65</a:t>
            </a:r>
          </a:p>
          <a:p>
            <a:r>
              <a:rPr lang="en-US" sz="2400" dirty="0" smtClean="0"/>
              <a:t>		3,300		33</a:t>
            </a:r>
          </a:p>
          <a:p>
            <a:r>
              <a:rPr lang="en-US" sz="2400" dirty="0" smtClean="0"/>
              <a:t>		4,600		42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990600"/>
            <a:ext cx="676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State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0" y="8382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# Colonies </a:t>
            </a:r>
          </a:p>
          <a:p>
            <a:pPr algn="ctr"/>
            <a:r>
              <a:rPr lang="en-US" b="1" dirty="0" smtClean="0"/>
              <a:t>Dead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724400" y="8382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% Operation Dead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371600" y="6443246"/>
            <a:ext cx="49438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Phone Survey conducted by Mann Lake Ltd October 2012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219200" y="1524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What Happened Last Fall ?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066800"/>
            <a:ext cx="8077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NASS  2012 Acreage Report</a:t>
            </a:r>
          </a:p>
          <a:p>
            <a:pPr algn="ctr"/>
            <a:endParaRPr lang="en-US" sz="2400" b="1" dirty="0" smtClean="0"/>
          </a:p>
          <a:p>
            <a:r>
              <a:rPr lang="en-US" sz="2800" dirty="0" smtClean="0"/>
              <a:t>Corn		96.4 million 	highest acreage since 1937</a:t>
            </a:r>
          </a:p>
          <a:p>
            <a:endParaRPr lang="en-US" sz="2800" dirty="0" smtClean="0"/>
          </a:p>
          <a:p>
            <a:r>
              <a:rPr lang="en-US" sz="2800" dirty="0" smtClean="0"/>
              <a:t>Soybean	76.1 million record high acreage in 				NY, ND, SD* and Penn.</a:t>
            </a:r>
          </a:p>
          <a:p>
            <a:endParaRPr lang="en-US" sz="2800" dirty="0" smtClean="0"/>
          </a:p>
          <a:p>
            <a:r>
              <a:rPr lang="en-US" sz="2800" dirty="0" smtClean="0"/>
              <a:t>Cotton 	12.6 million 	 decrease of 14%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" y="914402"/>
          <a:ext cx="8686802" cy="5791202"/>
        </p:xfrm>
        <a:graphic>
          <a:graphicData uri="http://schemas.openxmlformats.org/drawingml/2006/table">
            <a:tbl>
              <a:tblPr/>
              <a:tblGrid>
                <a:gridCol w="1123518"/>
                <a:gridCol w="106027"/>
                <a:gridCol w="1168161"/>
                <a:gridCol w="128349"/>
                <a:gridCol w="1242567"/>
                <a:gridCol w="106027"/>
                <a:gridCol w="1123518"/>
                <a:gridCol w="73139"/>
                <a:gridCol w="32888"/>
                <a:gridCol w="1123518"/>
                <a:gridCol w="106027"/>
                <a:gridCol w="1123518"/>
                <a:gridCol w="106027"/>
                <a:gridCol w="1123518"/>
              </a:tblGrid>
              <a:tr h="16540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Acerola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Broccoli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Coconut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Guava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Naranjillo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Safflower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Tung tree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3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Alfalfa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Brussels sprouts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Coffea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spp.   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Coffea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arabica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Coffea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canephora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Hazelnut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Oil palm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Sainfoin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Turnip, Canola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40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Allspice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Bucket orchid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Cola nut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Hog plum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Okra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Sapodilla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Vanilla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17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Almond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Buckwheat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Coriander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Hyacinth bean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Onion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Scarlet runner bean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Vetch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80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Alsike clover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Cabbage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Cotton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Jack bean, Horse bean, Sword bean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Papaya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Service Tree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Walnut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80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American Pawpaw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Cactus, Prickly pear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Cowpea, Black-eyed pea, Blackeye bean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Jujube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Passion fruit. Maracuja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Sesame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Watermelon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40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Apple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Cantaloupe, Melon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Cranberry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Karite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Peach, Nectarine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Sour cherry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White clover 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40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Apricot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Carambola, Starfruit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Crimson clover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Kiwifruit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Pear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Soybean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20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Arrowleaf clover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Caraway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Crownvetch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Lemon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Persimmon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Squash (plant), Pumpkin, Gourd, Marrow, Zuchini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365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Atemoya, Cherimoya,  Custard apple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Cardamom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Cucumber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Lima bean, Kidney bean, Haricot bean, Adzuki bean, Mungo bean, String bean, Green bean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Pigeon pea, Cajan pea, Congo bean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Stanhopea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80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Avocado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Carrot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Durian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Lime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Plum, Greengage, Mirabelle, Sloe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Star apple, Cainito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40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Azarole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Cashew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Eggplant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Longan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Pomegranate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Strawberry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40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Beet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Cauliflower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Elderberry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Loquat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Quince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Strawberry tree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80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Black currant,    Red currant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Celery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Feijoa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Lupine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Rambutan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Sunflower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40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Blackberry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Chestnut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Fennel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Lychee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Rapeseed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Sweet Cherry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60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Blueberry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Chilli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pepper,       Red pepper,     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Bell pepper,    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Green pepper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Fig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Macadamia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Raspberry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Tamarind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40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Boysenberry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Chinese cabbage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Flax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Mammee apple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Red clover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Tangelo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40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Brazil nut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Clover (not all species)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Grape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Mango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Rose hips, Dogroses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Tangerine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40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Broad bean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Cocoa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Guar bean,  Goa bean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Mustard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Rowanberry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Tomato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0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400" b="1" dirty="0" smtClean="0"/>
              <a:t>Managed Bees contribute to 35% of global food production </a:t>
            </a:r>
          </a:p>
          <a:p>
            <a:pPr lvl="1" algn="ctr"/>
            <a:r>
              <a:rPr lang="en-US" sz="2400" b="1" dirty="0" smtClean="0"/>
              <a:t>More than 90 crops in US Pollinated by Honey Bees</a:t>
            </a:r>
          </a:p>
          <a:p>
            <a:pPr lvl="1" algn="ctr"/>
            <a:endParaRPr lang="en-US" sz="3200" b="1" dirty="0" smtClean="0"/>
          </a:p>
          <a:p>
            <a:pPr algn="ctr"/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0" y="304800"/>
          <a:ext cx="8839200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Almond Pollination 2013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30763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smtClean="0"/>
              <a:t>January 31,2013   It’s too early to realize the full impact of the bee shortage this year.</a:t>
            </a:r>
          </a:p>
          <a:p>
            <a:endParaRPr lang="en-US" sz="900" dirty="0" smtClean="0"/>
          </a:p>
          <a:p>
            <a:r>
              <a:rPr lang="en-US" sz="2800" dirty="0" smtClean="0"/>
              <a:t>I know several beekeepers who have lost 50% or more of their colonies.</a:t>
            </a:r>
          </a:p>
          <a:p>
            <a:endParaRPr lang="en-US" sz="900" dirty="0" smtClean="0"/>
          </a:p>
          <a:p>
            <a:r>
              <a:rPr lang="en-US" sz="2800" dirty="0" smtClean="0"/>
              <a:t>Most Almond growers are looking for several hundred colonies</a:t>
            </a:r>
          </a:p>
          <a:p>
            <a:endParaRPr lang="en-US" sz="1100" dirty="0" smtClean="0"/>
          </a:p>
          <a:p>
            <a:r>
              <a:rPr lang="en-US" sz="2800" dirty="0" smtClean="0"/>
              <a:t>More than 300 trucks short </a:t>
            </a:r>
            <a:r>
              <a:rPr lang="en-US" sz="2400" dirty="0" smtClean="0"/>
              <a:t>(125,000 – 155,000 colonies)</a:t>
            </a:r>
          </a:p>
          <a:p>
            <a:endParaRPr lang="en-US" sz="1100" dirty="0" smtClean="0"/>
          </a:p>
          <a:p>
            <a:r>
              <a:rPr lang="en-US" sz="2800" dirty="0" smtClean="0"/>
              <a:t>There will be plenty of boxes this year QUALITY is the issue. A lot of 3-4 framers are going in as bee hives.</a:t>
            </a:r>
          </a:p>
          <a:p>
            <a:endParaRPr lang="en-US" sz="1000" dirty="0" smtClean="0"/>
          </a:p>
          <a:p>
            <a:r>
              <a:rPr lang="en-US" sz="2800" dirty="0" smtClean="0"/>
              <a:t>Some growers are cutting back from 3 hives/acre down to 2 hives/acre to have some bees on everything.</a:t>
            </a:r>
          </a:p>
          <a:p>
            <a:r>
              <a:rPr lang="en-US" sz="1000" dirty="0" smtClean="0"/>
              <a:t> </a:t>
            </a:r>
          </a:p>
          <a:p>
            <a:r>
              <a:rPr lang="en-US" sz="2800" dirty="0" smtClean="0"/>
              <a:t>The train wreck will happen this summer if we do not have good weather in the Midwest.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ouldercountybeekeepers.org/wp-content/uploads/2013/02/IMG_0078-Copy.jpg"/>
          <p:cNvPicPr>
            <a:picLocks noChangeAspect="1" noChangeArrowheads="1"/>
          </p:cNvPicPr>
          <p:nvPr/>
        </p:nvPicPr>
        <p:blipFill>
          <a:blip r:embed="rId2" cstate="print"/>
          <a:srcRect r="-208"/>
          <a:stretch>
            <a:fillRect/>
          </a:stretch>
        </p:blipFill>
        <p:spPr bwMode="auto">
          <a:xfrm>
            <a:off x="1524000" y="2133600"/>
            <a:ext cx="6108700" cy="4572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33400" y="381001"/>
            <a:ext cx="8077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My operation started last spring with a high count of 3150 hives, today I have 992 alive, most in severely weakened condition … </a:t>
            </a:r>
          </a:p>
          <a:p>
            <a:r>
              <a:rPr lang="en-US" sz="2800" b="1" dirty="0" smtClean="0"/>
              <a:t>- Jeff Anderson, Minnesota 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Owner\Pictures\CoysHoneyFarm\Pollination Plus\DSCN0099.JPG"/>
          <p:cNvPicPr>
            <a:picLocks noChangeAspect="1" noChangeArrowheads="1"/>
          </p:cNvPicPr>
          <p:nvPr/>
        </p:nvPicPr>
        <p:blipFill>
          <a:blip r:embed="rId2" cstate="screen"/>
          <a:srcRect t="16667" r="11694" b="13542"/>
          <a:stretch>
            <a:fillRect/>
          </a:stretch>
        </p:blipFill>
        <p:spPr bwMode="auto">
          <a:xfrm>
            <a:off x="304800" y="1447800"/>
            <a:ext cx="8610600" cy="510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C:\Users\Owner\Dropbox\NPDF Photos\Coy NPDF\Arkansas Yard in December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5486400" y="-3733800"/>
            <a:ext cx="3890426" cy="205208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b="1" dirty="0" smtClean="0"/>
              <a:t>Managed Honey Bees Must Reside Adjacent to Production Agriculture. 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Owner\Pictures\CoysHoneyFarm\Pollination Plus\DSCN012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600" y="1066800"/>
            <a:ext cx="4572000" cy="2362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" y="27097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We are part of Agriculture production</a:t>
            </a:r>
          </a:p>
        </p:txBody>
      </p:sp>
      <p:pic>
        <p:nvPicPr>
          <p:cNvPr id="7" name="Picture 6" descr="bees n buckwheat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257800" y="990600"/>
            <a:ext cx="3534817" cy="2185456"/>
          </a:xfrm>
          <a:prstGeom prst="rect">
            <a:avLst/>
          </a:prstGeom>
        </p:spPr>
      </p:pic>
      <p:pic>
        <p:nvPicPr>
          <p:cNvPr id="3077" name="Picture 5" descr="C:\Users\Owner\Pictures\pollination\P305006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04800" y="3810000"/>
            <a:ext cx="4474755" cy="2743200"/>
          </a:xfrm>
          <a:prstGeom prst="rect">
            <a:avLst/>
          </a:prstGeom>
          <a:noFill/>
        </p:spPr>
      </p:pic>
      <p:pic>
        <p:nvPicPr>
          <p:cNvPr id="8" name="Picture 2" descr="C:\Users\Owner\Dropbox\NPDF Photos\From Jeff Anderson\DSC02126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181600" y="3581400"/>
            <a:ext cx="3626068" cy="29735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860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100" b="1" dirty="0" smtClean="0"/>
              <a:t>We Farm Where We Live </a:t>
            </a:r>
            <a:endParaRPr lang="en-US" sz="3100" b="1" dirty="0"/>
          </a:p>
        </p:txBody>
      </p:sp>
      <p:pic>
        <p:nvPicPr>
          <p:cNvPr id="1028" name="Picture 4" descr="C:\Users\Owner\Pictures\CoysHoneyFarm\Test Yard2011-2012\TestYard2012 (3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05400" y="3962400"/>
            <a:ext cx="3657306" cy="2743200"/>
          </a:xfrm>
          <a:prstGeom prst="rect">
            <a:avLst/>
          </a:prstGeom>
          <a:noFill/>
        </p:spPr>
      </p:pic>
      <p:pic>
        <p:nvPicPr>
          <p:cNvPr id="7" name="Picture 2" descr="C:\Users\Owner\Dropbox\NPDF Photos\Coy NPDF\Arkansas Yard in December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53000" y="1066800"/>
            <a:ext cx="3890426" cy="2514600"/>
          </a:xfrm>
          <a:prstGeom prst="rect">
            <a:avLst/>
          </a:prstGeom>
          <a:noFill/>
        </p:spPr>
      </p:pic>
      <p:pic>
        <p:nvPicPr>
          <p:cNvPr id="18433" name="Picture 1" descr="C:\Users\Owner\Pictures\CoysHoneyFarm\Test Yard2011-2012\TestYard2012 (8)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" y="1143000"/>
            <a:ext cx="3742949" cy="2438400"/>
          </a:xfrm>
          <a:prstGeom prst="rect">
            <a:avLst/>
          </a:prstGeom>
          <a:noFill/>
        </p:spPr>
      </p:pic>
      <p:pic>
        <p:nvPicPr>
          <p:cNvPr id="18434" name="Picture 2" descr="C:\Users\Owner\Pictures\CoysHoneyFarm\Test Yard2011-2012\TestYard2011(5)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3400" y="4114800"/>
            <a:ext cx="36576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Owner\Desktop\Russian talk\CoysHoneyFarm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1828800" y="1676400"/>
            <a:ext cx="6324600" cy="4525963"/>
          </a:xfrm>
        </p:spPr>
      </p:pic>
      <p:pic>
        <p:nvPicPr>
          <p:cNvPr id="17" name="Picture 16" descr="1257330737fy6UcAI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1905000"/>
            <a:ext cx="17351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Coy’s Honey Farm’s</a:t>
            </a:r>
            <a:br>
              <a:rPr lang="en-US" sz="3200" b="1" dirty="0" smtClean="0"/>
            </a:br>
            <a:r>
              <a:rPr lang="en-US" sz="3200" b="1" dirty="0" smtClean="0"/>
              <a:t> Annual Migration </a:t>
            </a:r>
          </a:p>
        </p:txBody>
      </p:sp>
      <p:sp>
        <p:nvSpPr>
          <p:cNvPr id="10" name="Curved Down Arrow 9"/>
          <p:cNvSpPr/>
          <p:nvPr/>
        </p:nvSpPr>
        <p:spPr>
          <a:xfrm rot="14918253">
            <a:off x="3236913" y="3454400"/>
            <a:ext cx="3838575" cy="1228725"/>
          </a:xfrm>
          <a:prstGeom prst="curvedDownArrow">
            <a:avLst>
              <a:gd name="adj1" fmla="val 25000"/>
              <a:gd name="adj2" fmla="val 50000"/>
              <a:gd name="adj3" fmla="val 21524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urved Right Arrow 15"/>
          <p:cNvSpPr/>
          <p:nvPr/>
        </p:nvSpPr>
        <p:spPr>
          <a:xfrm rot="5400000">
            <a:off x="2438347" y="-533348"/>
            <a:ext cx="914401" cy="5029097"/>
          </a:xfrm>
          <a:prstGeom prst="curved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C000"/>
                </a:solidFill>
              </a:rPr>
              <a:t>January</a:t>
            </a:r>
          </a:p>
          <a:p>
            <a:pPr algn="ctr">
              <a:defRPr/>
            </a:pPr>
            <a:r>
              <a:rPr lang="en-US" sz="2800" b="1" dirty="0" smtClean="0">
                <a:solidFill>
                  <a:srgbClr val="FFC000"/>
                </a:solidFill>
              </a:rPr>
              <a:t>5000</a:t>
            </a:r>
            <a:endParaRPr lang="en-US" sz="2800" b="1" dirty="0">
              <a:solidFill>
                <a:srgbClr val="FFC000"/>
              </a:solidFill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5765800" y="1985963"/>
            <a:ext cx="1152525" cy="3779837"/>
            <a:chOff x="5765974" y="1986051"/>
            <a:chExt cx="1151781" cy="3779660"/>
          </a:xfrm>
        </p:grpSpPr>
        <p:sp>
          <p:nvSpPr>
            <p:cNvPr id="15" name="Curved Right Arrow 14"/>
            <p:cNvSpPr/>
            <p:nvPr/>
          </p:nvSpPr>
          <p:spPr>
            <a:xfrm rot="9325537">
              <a:off x="5780253" y="2778176"/>
              <a:ext cx="1137502" cy="2757359"/>
            </a:xfrm>
            <a:prstGeom prst="curvedRightArrow">
              <a:avLst>
                <a:gd name="adj1" fmla="val 25000"/>
                <a:gd name="adj2" fmla="val 50000"/>
                <a:gd name="adj3" fmla="val 21733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Curved Right Arrow 18"/>
            <p:cNvSpPr/>
            <p:nvPr/>
          </p:nvSpPr>
          <p:spPr>
            <a:xfrm rot="9976826">
              <a:off x="5765974" y="1986051"/>
              <a:ext cx="1137503" cy="3779660"/>
            </a:xfrm>
            <a:prstGeom prst="curvedRightArrow">
              <a:avLst>
                <a:gd name="adj1" fmla="val 25000"/>
                <a:gd name="adj2" fmla="val 50000"/>
                <a:gd name="adj3" fmla="val 30756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Curved Right Arrow 11"/>
          <p:cNvSpPr/>
          <p:nvPr/>
        </p:nvSpPr>
        <p:spPr>
          <a:xfrm rot="20677026">
            <a:off x="4505325" y="3459163"/>
            <a:ext cx="1200150" cy="2536825"/>
          </a:xfrm>
          <a:prstGeom prst="curvedRightArrow">
            <a:avLst>
              <a:gd name="adj1" fmla="val 25000"/>
              <a:gd name="adj2" fmla="val 50000"/>
              <a:gd name="adj3" fmla="val 21733"/>
            </a:avLst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rgbClr val="00FF00"/>
                </a:solidFill>
              </a:rPr>
              <a:t>November</a:t>
            </a:r>
          </a:p>
          <a:p>
            <a:pPr algn="ctr">
              <a:defRPr/>
            </a:pPr>
            <a:r>
              <a:rPr lang="en-US" sz="2000" b="1" dirty="0" smtClean="0">
                <a:solidFill>
                  <a:srgbClr val="00FF00"/>
                </a:solidFill>
              </a:rPr>
              <a:t>2000</a:t>
            </a:r>
            <a:endParaRPr lang="en-US" sz="2000" b="1" dirty="0">
              <a:solidFill>
                <a:srgbClr val="00FF00"/>
              </a:solidFill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019800" y="3962400"/>
            <a:ext cx="9572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</a:rPr>
              <a:t>May</a:t>
            </a:r>
          </a:p>
          <a:p>
            <a:r>
              <a:rPr lang="en-US" sz="2400" b="1" dirty="0" smtClean="0">
                <a:solidFill>
                  <a:srgbClr val="00B0F0"/>
                </a:solidFill>
              </a:rPr>
              <a:t>8000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429000" y="3200400"/>
            <a:ext cx="91563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July</a:t>
            </a:r>
          </a:p>
          <a:p>
            <a:r>
              <a:rPr lang="en-US" sz="2800" b="1" dirty="0" smtClean="0">
                <a:solidFill>
                  <a:srgbClr val="FFFF00"/>
                </a:solidFill>
              </a:rPr>
              <a:t>3000</a:t>
            </a:r>
            <a:endParaRPr lang="en-US" sz="2800" b="1" dirty="0">
              <a:solidFill>
                <a:srgbClr val="FFFF00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-373686" y="2545079"/>
            <a:ext cx="6787844" cy="3438228"/>
            <a:chOff x="-373686" y="2545079"/>
            <a:chExt cx="6787844" cy="3438228"/>
          </a:xfrm>
        </p:grpSpPr>
        <p:grpSp>
          <p:nvGrpSpPr>
            <p:cNvPr id="25" name="Group 24"/>
            <p:cNvGrpSpPr/>
            <p:nvPr/>
          </p:nvGrpSpPr>
          <p:grpSpPr>
            <a:xfrm>
              <a:off x="-373686" y="2545079"/>
              <a:ext cx="6787844" cy="3105163"/>
              <a:chOff x="-373686" y="2545079"/>
              <a:chExt cx="6787844" cy="3105163"/>
            </a:xfrm>
          </p:grpSpPr>
          <p:sp>
            <p:nvSpPr>
              <p:cNvPr id="18" name="Curved Right Arrow 17"/>
              <p:cNvSpPr/>
              <p:nvPr/>
            </p:nvSpPr>
            <p:spPr>
              <a:xfrm rot="16200000">
                <a:off x="2491791" y="434391"/>
                <a:ext cx="883921" cy="5105297"/>
              </a:xfrm>
              <a:prstGeom prst="curvedRightArrow">
                <a:avLst/>
              </a:prstGeom>
              <a:solidFill>
                <a:srgbClr val="FF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6600"/>
                  </a:solidFill>
                </a:endParaRPr>
              </a:p>
            </p:txBody>
          </p:sp>
          <p:sp>
            <p:nvSpPr>
              <p:cNvPr id="22" name="Curved Right Arrow 21"/>
              <p:cNvSpPr/>
              <p:nvPr/>
            </p:nvSpPr>
            <p:spPr>
              <a:xfrm rot="17749113">
                <a:off x="2349254" y="1585339"/>
                <a:ext cx="1341963" cy="6787844"/>
              </a:xfrm>
              <a:prstGeom prst="curvedRightArrow">
                <a:avLst/>
              </a:prstGeom>
              <a:solidFill>
                <a:srgbClr val="FF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6600"/>
                  </a:solidFill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2362200" y="2819400"/>
              <a:ext cx="1219200" cy="3163907"/>
              <a:chOff x="2362200" y="2819400"/>
              <a:chExt cx="1219200" cy="3163907"/>
            </a:xfrm>
          </p:grpSpPr>
          <p:sp>
            <p:nvSpPr>
              <p:cNvPr id="32" name="TextBox 31"/>
              <p:cNvSpPr txBox="1">
                <a:spLocks noChangeArrowheads="1"/>
              </p:cNvSpPr>
              <p:nvPr/>
            </p:nvSpPr>
            <p:spPr bwMode="auto">
              <a:xfrm>
                <a:off x="2438400" y="5029200"/>
                <a:ext cx="1143000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FFCC"/>
                    </a:solidFill>
                  </a:rPr>
                  <a:t>March</a:t>
                </a:r>
              </a:p>
              <a:p>
                <a:r>
                  <a:rPr lang="en-US" sz="2800" b="1" dirty="0" smtClean="0">
                    <a:solidFill>
                      <a:srgbClr val="FFFFCC"/>
                    </a:solidFill>
                  </a:rPr>
                  <a:t>3000</a:t>
                </a:r>
                <a:endParaRPr lang="en-US" sz="2400" b="1" dirty="0">
                  <a:solidFill>
                    <a:srgbClr val="FFFFCC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362200" y="2819400"/>
                <a:ext cx="990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FFCC"/>
                    </a:solidFill>
                  </a:rPr>
                  <a:t>2000</a:t>
                </a:r>
              </a:p>
            </p:txBody>
          </p:sp>
        </p:grp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C:\Users\Owner\Pictures\CoysHoneyFarm\18wheeler\14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91001" y="4023360"/>
            <a:ext cx="4220307" cy="2743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86800" cy="1401762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2800" b="1" dirty="0" smtClean="0">
                <a:latin typeface="+mj-lt"/>
              </a:rPr>
              <a:t>Pollinators are an important part of the ecosystem and should be protected from harm caused by pesticide use. </a:t>
            </a:r>
            <a:endParaRPr lang="en-US" sz="4800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z="2800" dirty="0" smtClean="0"/>
              <a:t>Moving bees to facilitate pesticide applications of crops and weeds in bloom is not a sustainable management model, financially or </a:t>
            </a:r>
            <a:r>
              <a:rPr lang="en-US" sz="2800" dirty="0" err="1" smtClean="0"/>
              <a:t>ecologicaly</a:t>
            </a:r>
            <a:r>
              <a:rPr lang="en-US" sz="2800" dirty="0" smtClean="0"/>
              <a:t>. </a:t>
            </a:r>
          </a:p>
          <a:p>
            <a:r>
              <a:rPr lang="en-US" sz="2800" dirty="0" smtClean="0"/>
              <a:t>Where can we go where a pest insect does not exist?</a:t>
            </a:r>
          </a:p>
          <a:p>
            <a:r>
              <a:rPr lang="en-US" sz="2800" dirty="0" smtClean="0"/>
              <a:t>When one producer in an area sprays they all spray.</a:t>
            </a:r>
          </a:p>
          <a:p>
            <a:r>
              <a:rPr lang="en-US" sz="2800" b="1" dirty="0" smtClean="0"/>
              <a:t>The Label is the Law</a:t>
            </a:r>
            <a:endParaRPr lang="en-US" sz="2800" b="1" dirty="0"/>
          </a:p>
        </p:txBody>
      </p:sp>
      <p:pic>
        <p:nvPicPr>
          <p:cNvPr id="1026" name="Picture 2" descr="C:\Users\Owner\Pictures\CoysHoneyFarm\Test Yard2011-2012\TestYard2012 (2).JPG"/>
          <p:cNvPicPr>
            <a:picLocks noChangeAspect="1" noChangeArrowheads="1"/>
          </p:cNvPicPr>
          <p:nvPr/>
        </p:nvPicPr>
        <p:blipFill>
          <a:blip r:embed="rId3" cstate="print"/>
          <a:srcRect l="6251" t="19444" b="11111"/>
          <a:stretch>
            <a:fillRect/>
          </a:stretch>
        </p:blipFill>
        <p:spPr bwMode="auto">
          <a:xfrm>
            <a:off x="304800" y="4572000"/>
            <a:ext cx="3428706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Moving Bees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C:\Users\Owner\Pictures\CoysHoneyFarm\18wheeler\062.JPG"/>
          <p:cNvPicPr>
            <a:picLocks noChangeAspect="1" noChangeArrowheads="1"/>
          </p:cNvPicPr>
          <p:nvPr/>
        </p:nvPicPr>
        <p:blipFill>
          <a:blip r:embed="rId2" cstate="print"/>
          <a:srcRect b="9929"/>
          <a:stretch>
            <a:fillRect/>
          </a:stretch>
        </p:blipFill>
        <p:spPr bwMode="auto">
          <a:xfrm>
            <a:off x="1143000" y="1638300"/>
            <a:ext cx="7162800" cy="4838700"/>
          </a:xfrm>
          <a:prstGeom prst="rect">
            <a:avLst/>
          </a:prstGeom>
          <a:noFill/>
        </p:spPr>
      </p:pic>
      <p:pic>
        <p:nvPicPr>
          <p:cNvPr id="5" name="Picture 4" descr="C:\Users\Owner\Pictures\CoysHoneyFarm\18wheeler\DSCF00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524000"/>
            <a:ext cx="6400800" cy="4800600"/>
          </a:xfrm>
          <a:prstGeom prst="rect">
            <a:avLst/>
          </a:prstGeom>
          <a:noFill/>
        </p:spPr>
      </p:pic>
      <p:pic>
        <p:nvPicPr>
          <p:cNvPr id="6" name="Picture 5" descr="C:\Users\Owner\Pictures\CoysHoneyFarm\18wheeler\1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1600200"/>
            <a:ext cx="6477000" cy="4857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|7.6|6.9|10.2|11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1139</Words>
  <Application>Microsoft Office PowerPoint</Application>
  <PresentationFormat>On-screen Show (4:3)</PresentationFormat>
  <Paragraphs>395</Paragraphs>
  <Slides>32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Beekeeping and Agriculture:   A Beekeepers Perspective</vt:lpstr>
      <vt:lpstr>US Beekeeping exists primarily to meet the pollination need of agricultural crops</vt:lpstr>
      <vt:lpstr>PowerPoint Presentation</vt:lpstr>
      <vt:lpstr> Managed Honey Bees Must Reside Adjacent to Production Agriculture.  </vt:lpstr>
      <vt:lpstr>PowerPoint Presentation</vt:lpstr>
      <vt:lpstr>We Farm Where We Live </vt:lpstr>
      <vt:lpstr>Coy’s Honey Farm’s  Annual Migration </vt:lpstr>
      <vt:lpstr>Pollinators are an important part of the ecosystem and should be protected from harm caused by pesticide use. </vt:lpstr>
      <vt:lpstr>Moving Bees </vt:lpstr>
      <vt:lpstr>PowerPoint Presentation</vt:lpstr>
      <vt:lpstr>PowerPoint Presentation</vt:lpstr>
      <vt:lpstr>Agriculture Producers are the Original Environmental Stewards </vt:lpstr>
      <vt:lpstr>This Is Not Good Stewardship</vt:lpstr>
      <vt:lpstr>Rabobank Report  The Plight of the Honey Bee 2011</vt:lpstr>
      <vt:lpstr>PowerPoint Presentation</vt:lpstr>
      <vt:lpstr>PowerPoint Presentation</vt:lpstr>
      <vt:lpstr>My Perspective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Creates this Result ?</vt:lpstr>
      <vt:lpstr>PowerPoint Presentation</vt:lpstr>
      <vt:lpstr>Why the losses this year?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Almond Pollination 2013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nealk</cp:lastModifiedBy>
  <cp:revision>68</cp:revision>
  <dcterms:created xsi:type="dcterms:W3CDTF">2013-01-27T03:51:58Z</dcterms:created>
  <dcterms:modified xsi:type="dcterms:W3CDTF">2013-02-06T15:57:50Z</dcterms:modified>
</cp:coreProperties>
</file>